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9" r:id="rId4"/>
    <p:sldId id="258" r:id="rId5"/>
    <p:sldId id="326" r:id="rId6"/>
    <p:sldId id="328" r:id="rId7"/>
    <p:sldId id="31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1" r:id="rId31"/>
    <p:sldId id="282" r:id="rId32"/>
    <p:sldId id="316" r:id="rId33"/>
    <p:sldId id="283" r:id="rId34"/>
    <p:sldId id="285" r:id="rId35"/>
    <p:sldId id="321" r:id="rId36"/>
    <p:sldId id="329" r:id="rId37"/>
    <p:sldId id="333" r:id="rId38"/>
    <p:sldId id="334" r:id="rId39"/>
    <p:sldId id="335" r:id="rId40"/>
    <p:sldId id="319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300" r:id="rId55"/>
    <p:sldId id="301" r:id="rId56"/>
    <p:sldId id="299" r:id="rId57"/>
    <p:sldId id="318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15" r:id="rId66"/>
    <p:sldId id="320" r:id="rId67"/>
    <p:sldId id="309" r:id="rId68"/>
    <p:sldId id="310" r:id="rId69"/>
    <p:sldId id="323" r:id="rId70"/>
    <p:sldId id="311" r:id="rId71"/>
    <p:sldId id="312" r:id="rId72"/>
    <p:sldId id="313" r:id="rId73"/>
    <p:sldId id="31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71" d="100"/>
          <a:sy n="71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</a:t>
            </a:r>
            <a:r>
              <a:rPr lang="en-US" baseline="0" dirty="0" err="1"/>
              <a:t>tinyints</a:t>
            </a:r>
            <a:r>
              <a:rPr lang="en-US" baseline="0" dirty="0"/>
              <a:t> and char(1) can get along?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knowing</a:t>
            </a:r>
            <a:r>
              <a:rPr lang="en-US" baseline="0" dirty="0"/>
              <a:t> the range of used values of the </a:t>
            </a:r>
            <a:r>
              <a:rPr lang="en-US" baseline="0" dirty="0" err="1"/>
              <a:t>tinyint</a:t>
            </a:r>
            <a:r>
              <a:rPr lang="en-US" baseline="0" dirty="0"/>
              <a:t> column, I might be able to get away with a char(2) or char(1).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01A1B-2E29-2C7D-A05F-C20289FC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56C22-B3B3-956C-E2F3-6AE787FE1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04AA2-B978-1CCE-CF18-7074E6F3F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D902-683B-3DA9-7688-6C2297F6C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emf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Relationship Id="rId9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xington-data-technology-group/" TargetMode="External"/><Relationship Id="rId2" Type="http://schemas.openxmlformats.org/officeDocument/2006/relationships/hyperlink" Target="https://www.meetup.com/louisville-data-technology-gro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meetup.com/indybi_u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607" y="507770"/>
            <a:ext cx="5782235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T-SQL PIVOT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465" y="456888"/>
            <a:ext cx="493507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2" y="167425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9D8E7-5039-19D5-14B7-DE4505934406}"/>
              </a:ext>
            </a:extLst>
          </p:cNvPr>
          <p:cNvSpPr txBox="1"/>
          <p:nvPr/>
        </p:nvSpPr>
        <p:spPr>
          <a:xfrm>
            <a:off x="1775012" y="5178424"/>
            <a:ext cx="480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See Books Online for additional aggregates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65CE386-2AE7-3797-5A11-A5A78CFC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704850"/>
            <a:ext cx="44386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453CBE-58C3-C2A8-FAD1-51EBADC5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4572000"/>
            <a:ext cx="8317777" cy="151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707511"/>
            <a:chOff x="609600" y="1371600"/>
            <a:chExt cx="7710488" cy="27075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ID, Col1 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dbo.Table_1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(Col1) 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([  </a:t>
              </a:r>
              <a:r>
                <a:rPr lang="en-US" sz="7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],[  </a:t>
              </a:r>
              <a:r>
                <a:rPr lang="en-US" sz="6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],[  </a:t>
              </a:r>
              <a:r>
                <a:rPr lang="en-US" sz="3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])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, </a:t>
              </a:r>
              <a:r>
                <a:rPr lang="en-US" sz="1200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(Col1)</a:t>
              </a:r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AS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dbo.Table_1</a:t>
              </a:r>
            </a:p>
            <a:p>
              <a:r>
                <a:rPr lang="en-US" sz="1200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 BY</a:t>
              </a:r>
              <a:r>
                <a:rPr lang="en-US" sz="1200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Lucida Console" pitchFamily="49" charset="0"/>
            </a:endParaRPr>
          </a:p>
          <a:p>
            <a:endParaRPr lang="en-US" dirty="0">
              <a:latin typeface="Lucida Console" pitchFamily="49" charset="0"/>
            </a:endParaRPr>
          </a:p>
          <a:p>
            <a:endParaRPr lang="en-US" dirty="0">
              <a:latin typeface="Lucida Console" pitchFamily="49" charset="0"/>
            </a:endParaRPr>
          </a:p>
          <a:p>
            <a:endParaRPr lang="en-US" dirty="0">
              <a:latin typeface="Lucida Console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b="1" dirty="0">
                <a:latin typeface="Lucida Console" pitchFamily="49" charset="0"/>
              </a:rPr>
              <a:t> (</a:t>
            </a:r>
          </a:p>
          <a:p>
            <a:r>
              <a:rPr lang="en-US" b="1" dirty="0">
                <a:latin typeface="Lucida Console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b="1" dirty="0">
                <a:latin typeface="Lucida Console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b="1" dirty="0">
                <a:latin typeface="Lucida Console" pitchFamily="49" charset="0"/>
              </a:rPr>
              <a:t> dbo.Table_1</a:t>
            </a:r>
          </a:p>
          <a:p>
            <a:r>
              <a:rPr lang="en-US" b="1" dirty="0">
                <a:latin typeface="Lucida Console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 </a:t>
            </a:r>
            <a:r>
              <a:rPr lang="en-US" dirty="0">
                <a:latin typeface="Lucida Console" pitchFamily="49" charset="0"/>
              </a:rPr>
              <a:t>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dbo.Table_1</a:t>
            </a:r>
          </a:p>
          <a:p>
            <a:r>
              <a:rPr lang="en-US" dirty="0">
                <a:latin typeface="Lucida Console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b="1" dirty="0">
                <a:latin typeface="Lucida Console" pitchFamily="49" charset="0"/>
              </a:rPr>
              <a:t> </a:t>
            </a:r>
            <a:r>
              <a:rPr lang="en-US" b="1" dirty="0" err="1">
                <a:latin typeface="Lucida Console" pitchFamily="49" charset="0"/>
              </a:rPr>
              <a:t>RawData</a:t>
            </a:r>
            <a:r>
              <a:rPr lang="en-US" b="1" dirty="0">
                <a:latin typeface="Lucida Console" pitchFamily="49" charset="0"/>
              </a:rPr>
              <a:t>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b="1" dirty="0">
                <a:latin typeface="Lucida Console" pitchFamily="49" charset="0"/>
              </a:rPr>
              <a:t> </a:t>
            </a:r>
            <a:r>
              <a:rPr lang="en-US" b="1" dirty="0" err="1">
                <a:latin typeface="Lucida Console" pitchFamily="49" charset="0"/>
              </a:rPr>
              <a:t>PivotResults</a:t>
            </a:r>
            <a:endParaRPr lang="en-US" b="1" dirty="0">
              <a:latin typeface="Lucida Console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b="1" dirty="0">
                <a:latin typeface="Lucida Console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dbo.Table_1</a:t>
            </a:r>
          </a:p>
          <a:p>
            <a:r>
              <a:rPr lang="en-US" dirty="0">
                <a:latin typeface="Lucida Console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RawData</a:t>
            </a:r>
            <a:r>
              <a:rPr lang="en-US" dirty="0">
                <a:latin typeface="Lucida Console" pitchFamily="49" charset="0"/>
              </a:rPr>
              <a:t>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SUM</a:t>
            </a:r>
            <a:r>
              <a:rPr lang="en-US" dirty="0">
                <a:latin typeface="Lucida Console" pitchFamily="49" charset="0"/>
              </a:rPr>
              <a:t>(Col1)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[ID]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([Circle], [Triangle], [Square])</a:t>
            </a:r>
          </a:p>
          <a:p>
            <a:r>
              <a:rPr lang="en-US" dirty="0">
                <a:latin typeface="Lucida Console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PivotResults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select this predicate, but every value will be part of the pivot results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33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2010408" y="3662145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SELECT</a:t>
            </a:r>
            <a:r>
              <a:rPr lang="en-US" dirty="0">
                <a:latin typeface="Lucida Console" pitchFamily="49" charset="0"/>
              </a:rPr>
              <a:t> [Name</a:t>
            </a:r>
            <a:r>
              <a:rPr lang="en-US" b="1" dirty="0">
                <a:latin typeface="Lucida Console" pitchFamily="49" charset="0"/>
              </a:rPr>
              <a:t>]</a:t>
            </a:r>
            <a:r>
              <a:rPr lang="en-US" dirty="0">
                <a:latin typeface="Lucida Console" pitchFamily="49" charset="0"/>
              </a:rPr>
              <a:t>, Miles, </a:t>
            </a:r>
            <a:r>
              <a:rPr lang="en-US" dirty="0" err="1">
                <a:latin typeface="Lucida Console" pitchFamily="49" charset="0"/>
              </a:rPr>
              <a:t>Mins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FROM </a:t>
            </a:r>
            <a:r>
              <a:rPr lang="en-US" b="1" dirty="0">
                <a:latin typeface="Lucida Console" pitchFamily="49" charset="0"/>
              </a:rPr>
              <a:t>...</a:t>
            </a:r>
            <a:endParaRPr lang="en-US" dirty="0">
              <a:latin typeface="Lucida Console" pitchFamily="49" charset="0"/>
            </a:endParaRPr>
          </a:p>
          <a:p>
            <a:r>
              <a:rPr lang="en-US" dirty="0">
                <a:latin typeface="Lucida Console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RawData</a:t>
            </a:r>
            <a:r>
              <a:rPr lang="en-US" dirty="0">
                <a:latin typeface="Lucida Console" pitchFamily="49" charset="0"/>
              </a:rPr>
              <a:t>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PIVOT</a:t>
            </a:r>
            <a:r>
              <a:rPr lang="en-US" dirty="0">
                <a:latin typeface="Lucida Console" pitchFamily="49" charset="0"/>
              </a:rPr>
              <a:t> (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Lucida Console" pitchFamily="49" charset="0"/>
              </a:rPr>
              <a:t>MIN</a:t>
            </a:r>
            <a:r>
              <a:rPr lang="en-US" dirty="0">
                <a:latin typeface="Lucida Console" pitchFamily="49" charset="0"/>
              </a:rPr>
              <a:t>(</a:t>
            </a:r>
            <a:r>
              <a:rPr lang="en-US" dirty="0" err="1">
                <a:latin typeface="Lucida Console" pitchFamily="49" charset="0"/>
              </a:rPr>
              <a:t>Mins</a:t>
            </a:r>
            <a:r>
              <a:rPr lang="en-US" dirty="0">
                <a:latin typeface="Lucida Console" pitchFamily="49" charset="0"/>
              </a:rPr>
              <a:t>)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FOR</a:t>
            </a:r>
            <a:r>
              <a:rPr lang="en-US" dirty="0">
                <a:latin typeface="Lucida Console" pitchFamily="49" charset="0"/>
              </a:rPr>
              <a:t> [Miles] </a:t>
            </a:r>
          </a:p>
          <a:p>
            <a:r>
              <a:rPr lang="en-US" dirty="0">
                <a:latin typeface="Lucida Console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IN</a:t>
            </a:r>
            <a:r>
              <a:rPr lang="en-US" dirty="0">
                <a:latin typeface="Lucida Console" pitchFamily="49" charset="0"/>
              </a:rPr>
              <a:t> ([3], [5], [10])</a:t>
            </a:r>
          </a:p>
          <a:p>
            <a:r>
              <a:rPr lang="en-US" dirty="0">
                <a:latin typeface="Lucida Console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Lucida Console" pitchFamily="49" charset="0"/>
              </a:rPr>
              <a:t>AS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 err="1">
                <a:latin typeface="Lucida Console" pitchFamily="49" charset="0"/>
              </a:rPr>
              <a:t>PivotResults</a:t>
            </a:r>
            <a:endParaRPr lang="en-US" dirty="0">
              <a:latin typeface="Lucida Console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0097DC9-DCF9-4C85-02CB-0CF4537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035491"/>
            <a:ext cx="18192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4" y="4370204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56757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Mins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06101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04901"/>
            <a:ext cx="10055082" cy="3463865"/>
            <a:chOff x="1047749" y="1104901"/>
            <a:chExt cx="10055082" cy="3463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04901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onsolas" panose="020B06090202040302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onsolas" panose="020B06090202040302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onsolas" panose="020B06090202040302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569759" cy="379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[Primary Contact]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[Secondary Contact]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onsolas"/>
                <a:ea typeface="Calibri"/>
                <a:cs typeface="Times New Roman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AS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'Primary Contact'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pri</a:t>
            </a:r>
            <a:endParaRPr lang="en-US" sz="700" b="1" dirty="0">
              <a:solidFill>
                <a:srgbClr val="00808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'Secondary Contact'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sec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Tertiary Contact'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tri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Access Approver'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access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FULL OUTER JOIN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SELECT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,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PropertyValue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FROM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[Table1]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WHERE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Patching Approver'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)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patch</a:t>
            </a:r>
            <a:endParaRPr lang="en-US" sz="700" b="1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ON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=</a:t>
            </a:r>
            <a:r>
              <a:rPr lang="en-US" sz="700" b="1" dirty="0">
                <a:latin typeface="Consolas"/>
                <a:ea typeface="Calibri"/>
                <a:cs typeface="Times New Roman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onsolas"/>
                <a:ea typeface="Calibri"/>
                <a:cs typeface="Times New Roman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onsolas"/>
                <a:ea typeface="Calibri"/>
                <a:cs typeface="Times New Roman"/>
              </a:rPr>
              <a:t>ServerName</a:t>
            </a:r>
            <a:endParaRPr lang="en-US" sz="700" b="1" dirty="0">
              <a:ea typeface="Calibri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‘’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SELECT</a:t>
              </a:r>
              <a:r>
                <a:rPr lang="en-US" dirty="0">
                  <a:latin typeface="Lucida Console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FROM</a:t>
              </a:r>
              <a:r>
                <a:rPr lang="en-US" dirty="0">
                  <a:latin typeface="Lucida Console" pitchFamily="49" charset="0"/>
                </a:rPr>
                <a:t> (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SELECT</a:t>
              </a:r>
              <a:r>
                <a:rPr lang="en-US" dirty="0">
                  <a:latin typeface="Lucida Console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  FROM </a:t>
              </a:r>
              <a:r>
                <a:rPr lang="en-US" b="1" dirty="0">
                  <a:latin typeface="Lucida Console" pitchFamily="49" charset="0"/>
                </a:rPr>
                <a:t>...</a:t>
              </a:r>
              <a:endParaRPr lang="en-US" dirty="0">
                <a:latin typeface="Lucida Console" pitchFamily="49" charset="0"/>
              </a:endParaRPr>
            </a:p>
            <a:p>
              <a:r>
                <a:rPr lang="en-US" dirty="0">
                  <a:latin typeface="Lucida Console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AS</a:t>
              </a:r>
              <a:r>
                <a:rPr lang="en-US" dirty="0">
                  <a:latin typeface="Lucida Console" pitchFamily="49" charset="0"/>
                </a:rPr>
                <a:t> </a:t>
              </a:r>
              <a:r>
                <a:rPr lang="en-US" dirty="0" err="1">
                  <a:latin typeface="Lucida Console" pitchFamily="49" charset="0"/>
                </a:rPr>
                <a:t>RawData</a:t>
              </a:r>
              <a:r>
                <a:rPr lang="en-US" dirty="0">
                  <a:latin typeface="Lucida Console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Lucida Console" pitchFamily="49" charset="0"/>
                </a:rPr>
                <a:t>PIVOT</a:t>
              </a:r>
              <a:r>
                <a:rPr lang="en-US" dirty="0">
                  <a:latin typeface="Lucida Console" pitchFamily="49" charset="0"/>
                </a:rPr>
                <a:t> (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Lucida Console" pitchFamily="49" charset="0"/>
                </a:rPr>
                <a:t>SUM</a:t>
              </a:r>
              <a:r>
                <a:rPr lang="en-US" dirty="0">
                  <a:latin typeface="Lucida Console" pitchFamily="49" charset="0"/>
                </a:rPr>
                <a:t>(Col3) 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FOR</a:t>
              </a:r>
              <a:r>
                <a:rPr lang="en-US" dirty="0">
                  <a:latin typeface="Lucida Console" pitchFamily="49" charset="0"/>
                </a:rPr>
                <a:t> [Col2] </a:t>
              </a:r>
            </a:p>
            <a:p>
              <a:r>
                <a:rPr lang="en-US" dirty="0">
                  <a:latin typeface="Lucida Console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Lucida Console" pitchFamily="49" charset="0"/>
                </a:rPr>
                <a:t>IN</a:t>
              </a:r>
              <a:r>
                <a:rPr lang="en-US" dirty="0">
                  <a:latin typeface="Lucida Console" pitchFamily="49" charset="0"/>
                </a:rPr>
                <a:t> (   ,   ,    )</a:t>
              </a:r>
            </a:p>
            <a:p>
              <a:r>
                <a:rPr lang="en-US" dirty="0">
                  <a:latin typeface="Lucida Console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Lucida Console" pitchFamily="49" charset="0"/>
                </a:rPr>
                <a:t>AS</a:t>
              </a:r>
              <a:r>
                <a:rPr lang="en-US" dirty="0">
                  <a:latin typeface="Lucida Console" pitchFamily="49" charset="0"/>
                </a:rPr>
                <a:t> </a:t>
              </a:r>
              <a:r>
                <a:rPr lang="en-US" dirty="0" err="1">
                  <a:latin typeface="Lucida Console" pitchFamily="49" charset="0"/>
                </a:rPr>
                <a:t>PivotResults</a:t>
              </a:r>
              <a:endParaRPr lang="en-US" dirty="0">
                <a:latin typeface="Lucida Console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3543300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39144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0717" y="3539144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6275342-040F-9FB6-6CF3-F82951C0163A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</a:t>
              </a:r>
              <a:r>
                <a:rPr lang="en-US" sz="12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0444B7-E7AD-E82E-6F63-35F4668F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25" y="5711220"/>
            <a:ext cx="363855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JOIN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5" y="1538208"/>
            <a:ext cx="701234" cy="6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897528" y="1562100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F2D8FC-ADA1-B5A4-7B2D-B587F2FA6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25432"/>
              </p:ext>
            </p:extLst>
          </p:nvPr>
        </p:nvGraphicFramePr>
        <p:xfrm>
          <a:off x="2057400" y="1351169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LOUSISWPS130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Kevin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628C8F-BC14-CDD9-5F28-39CB81098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99250"/>
              </p:ext>
            </p:extLst>
          </p:nvPr>
        </p:nvGraphicFramePr>
        <p:xfrm>
          <a:off x="6477000" y="1310913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Kevin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7599C-79B0-5407-48F8-9C43701F9F3D}"/>
              </a:ext>
            </a:extLst>
          </p:cNvPr>
          <p:cNvSpPr txBox="1"/>
          <p:nvPr/>
        </p:nvSpPr>
        <p:spPr>
          <a:xfrm>
            <a:off x="1904999" y="6108155"/>
            <a:ext cx="19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A46DFD9-02A7-8F13-801A-CC734CF0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00" y="4183548"/>
            <a:ext cx="4961876" cy="11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85CE98-FB0A-FB6E-87D1-8AEDE89B1171}"/>
              </a:ext>
            </a:extLst>
          </p:cNvPr>
          <p:cNvGrpSpPr/>
          <p:nvPr/>
        </p:nvGrpSpPr>
        <p:grpSpPr>
          <a:xfrm>
            <a:off x="2052506" y="4003690"/>
            <a:ext cx="3528502" cy="1346071"/>
            <a:chOff x="2052506" y="4003690"/>
            <a:chExt cx="3528502" cy="13460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2052506" y="4819535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388" y="4003690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3C940F-1262-63A3-26BE-804091B72FD1}"/>
                </a:ext>
              </a:extLst>
            </p:cNvPr>
            <p:cNvSpPr/>
            <p:nvPr/>
          </p:nvSpPr>
          <p:spPr>
            <a:xfrm>
              <a:off x="3032835" y="4510539"/>
              <a:ext cx="492867" cy="279358"/>
            </a:xfrm>
            <a:prstGeom prst="rect">
              <a:avLst/>
            </a:prstGeom>
            <a:noFill/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982784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>
                <a:solidFill>
                  <a:schemeClr val="accent2"/>
                </a:solidFill>
              </a:rPr>
              <a:t>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71247"/>
                <a:ext cx="132600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stCxn id="21" idx="0"/>
              </p:cNvCxnSpPr>
              <p:nvPr/>
            </p:nvCxnSpPr>
            <p:spPr>
              <a:xfrm flipV="1">
                <a:off x="6682801" y="4932039"/>
                <a:ext cx="479999" cy="5392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/>
          <p:nvPr/>
        </p:nvCxnSpPr>
        <p:spPr>
          <a:xfrm flipV="1">
            <a:off x="4419600" y="1200150"/>
            <a:ext cx="278130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/>
          <p:nvPr/>
        </p:nvCxnSpPr>
        <p:spPr>
          <a:xfrm flipV="1">
            <a:off x="4847968" y="1657350"/>
            <a:ext cx="3305432" cy="3947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/>
          <p:nvPr/>
        </p:nvCxnSpPr>
        <p:spPr>
          <a:xfrm>
            <a:off x="7200900" y="1200150"/>
            <a:ext cx="194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2386243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7719A92-B58A-A197-406E-CC9B1B6DB2BF}"/>
              </a:ext>
            </a:extLst>
          </p:cNvPr>
          <p:cNvGrpSpPr/>
          <p:nvPr/>
        </p:nvGrpSpPr>
        <p:grpSpPr>
          <a:xfrm>
            <a:off x="5741894" y="4558553"/>
            <a:ext cx="4260476" cy="1250576"/>
            <a:chOff x="4350124" y="4574241"/>
            <a:chExt cx="4260476" cy="12505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5509439" y="4702800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5197289" y="4574241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0124" y="5071011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73D73-7A7B-5B18-5D07-DCE27A1B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you sponsors! </a:t>
            </a: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452DB67-3E27-8EFA-5F1A-92C83CA1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669" y="4754139"/>
            <a:ext cx="3797536" cy="199370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5F5B2D9-5EAC-9A3F-CD9F-8CBC67DF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88" y="3097439"/>
            <a:ext cx="3797536" cy="1680409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B20035-7A5E-4C37-2B4B-E4612797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" y="2219235"/>
            <a:ext cx="3797536" cy="9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5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6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65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65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5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6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5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6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6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20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20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450" y="2830635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ID, </a:t>
            </a:r>
            <a:r>
              <a:rPr lang="en-US" sz="14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r>
              <a:rPr lang="en-US" sz="1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4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endParaRPr lang="en-US" sz="14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CROSS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210B6-E3D2-410C-2A86-662FBD38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2C4DD93-7029-89AA-011B-3C156859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F80AC-BC28-01BD-9450-6DCDC2D121F1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3B066-7AD5-80C5-D6FD-6503A03E1F20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878E4-4289-6C26-FBD1-E74A82A7EAC8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D679EA8-7035-DECC-EA03-5D2C39A1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39EC69-DDD6-EBD6-87A7-2B2853881032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6C996-ECCD-9D1F-03D1-54C4E464643C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792AB-218D-6195-9859-9C52286B288F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ID, </a:t>
            </a:r>
            <a:r>
              <a:rPr lang="en-US" sz="14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r>
              <a:rPr lang="en-US" sz="1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4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endParaRPr lang="en-US" sz="14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05ABF9DF-AE63-D47C-D786-DA6DD29932F8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CROSS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2C241A-609C-0E51-105F-364A130AA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70A8AF6-2EC5-0C6D-658A-1D68D5319EF5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ED63CF-70A4-1694-148E-5F9306EAB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41A10F-D37F-99F8-E759-AE652FAB009E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44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5E440-FA86-FC6E-9753-A938D63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75" y="3401218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9D6D5-53EB-39F6-DE29-58F23F6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data user groups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495E9-2437-1FCC-FF69-80011D42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Louisville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Thursday of the month, 11:45 am - 1:00 pm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Thursday, May 9, 2024</a:t>
            </a:r>
          </a:p>
          <a:p>
            <a:pPr marL="457200" lvl="1" indent="0">
              <a:buNone/>
            </a:pPr>
            <a:r>
              <a:rPr lang="en-US" sz="2400" b="1" dirty="0"/>
              <a:t>        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1600" b="1" dirty="0"/>
              <a:t>  </a:t>
            </a:r>
            <a:r>
              <a:rPr lang="en-US" sz="2400" b="1" dirty="0"/>
              <a:t>T-SQL Operators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Lexington Data Technology Group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Second Monday of the month, 6:30 - 8:00 pm </a:t>
            </a:r>
          </a:p>
          <a:p>
            <a:r>
              <a:rPr lang="en-US" dirty="0">
                <a:hlinkClick r:id="rId4"/>
              </a:rPr>
              <a:t>Indy BI PASS User Group Meetup | Meetup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First Tuesday of the month, 6:00 - 7:30 pm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37C28-6590-0628-ADAD-EFA17D74B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00" y="3429000"/>
            <a:ext cx="470734" cy="4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attachments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771-23FE-C8D3-85AA-53259A1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speaking!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0CBBB-ADCF-4247-0296-A90573B102C5}"/>
              </a:ext>
            </a:extLst>
          </p:cNvPr>
          <p:cNvSpPr txBox="1"/>
          <p:nvPr/>
        </p:nvSpPr>
        <p:spPr>
          <a:xfrm>
            <a:off x="1254642" y="2009554"/>
            <a:ext cx="854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 great skill to learn!</a:t>
            </a:r>
          </a:p>
          <a:p>
            <a:endParaRPr lang="en-US" sz="2400" dirty="0"/>
          </a:p>
          <a:p>
            <a:r>
              <a:rPr lang="en-US" sz="2400" dirty="0"/>
              <a:t>Talk about something that excites </a:t>
            </a:r>
            <a:r>
              <a:rPr lang="en-US" sz="2400" i="1" dirty="0"/>
              <a:t>you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Start with a goal of a lightning talk (15 minutes)</a:t>
            </a:r>
          </a:p>
          <a:p>
            <a:endParaRPr lang="en-US" sz="2400" dirty="0"/>
          </a:p>
          <a:p>
            <a:r>
              <a:rPr lang="en-US" sz="2400" dirty="0"/>
              <a:t>Deliver your content with a friend</a:t>
            </a:r>
          </a:p>
          <a:p>
            <a:endParaRPr lang="en-US" sz="2400" dirty="0"/>
          </a:p>
          <a:p>
            <a:r>
              <a:rPr lang="en-US" sz="2400" dirty="0"/>
              <a:t>Talk local before hitting the road</a:t>
            </a:r>
          </a:p>
        </p:txBody>
      </p:sp>
    </p:spTree>
    <p:extLst>
      <p:ext uri="{BB962C8B-B14F-4D97-AF65-F5344CB8AC3E}">
        <p14:creationId xmlns:p14="http://schemas.microsoft.com/office/powerpoint/2010/main" val="193428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https://www.linkedin.com/in/jeff-foushee-13b80a100/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3582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LOUSISWPS130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3873"/>
              </p:ext>
            </p:extLst>
          </p:nvPr>
        </p:nvGraphicFramePr>
        <p:xfrm>
          <a:off x="1692744" y="1054028"/>
          <a:ext cx="3507535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LOUSISWPS130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LOUSISWPS130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11694</TotalTime>
  <Words>7269</Words>
  <Application>Microsoft Office PowerPoint</Application>
  <PresentationFormat>Widescreen</PresentationFormat>
  <Paragraphs>1328</Paragraphs>
  <Slides>73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Cascadia Code</vt:lpstr>
      <vt:lpstr>Cascadia Mono</vt:lpstr>
      <vt:lpstr>Consolas</vt:lpstr>
      <vt:lpstr>Lucida Console</vt:lpstr>
      <vt:lpstr>MS Shell Dlg 2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Thank you sponsors! </vt:lpstr>
      <vt:lpstr>Area data user groups </vt:lpstr>
      <vt:lpstr>Consider speaking!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T-SQL PIVOT works</vt:lpstr>
      <vt:lpstr>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The n-column PIVOT</vt:lpstr>
      <vt:lpstr>PowerPoint Presentation</vt:lpstr>
      <vt:lpstr>Random extra PIVOT trivia…</vt:lpstr>
      <vt:lpstr>The “ugly” of PIVOT…</vt:lpstr>
      <vt:lpstr>The “ugly” of PIVOT…</vt:lpstr>
      <vt:lpstr>The “ugly” of PIVOT…</vt:lpstr>
      <vt:lpstr>The “ugly” of PIVOT…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The STRING_SPLIT-based unpivot</vt:lpstr>
      <vt:lpstr>PowerPoint Presentation</vt:lpstr>
      <vt:lpstr>PowerPoint Presentation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40</cp:revision>
  <dcterms:created xsi:type="dcterms:W3CDTF">2024-01-27T18:54:49Z</dcterms:created>
  <dcterms:modified xsi:type="dcterms:W3CDTF">2024-04-08T23:17:18Z</dcterms:modified>
</cp:coreProperties>
</file>